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846" r:id="rId2"/>
    <p:sldId id="834" r:id="rId3"/>
    <p:sldId id="847" r:id="rId4"/>
    <p:sldId id="850" r:id="rId5"/>
    <p:sldId id="839" r:id="rId6"/>
    <p:sldId id="83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040"/>
    <a:srgbClr val="FBE6B3"/>
    <a:srgbClr val="F9D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EA6C4-3B10-4185-AB02-93CE48A5BCD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6B6A-00D4-406F-95E3-A3F699DCD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5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23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33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65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42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04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60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16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47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85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60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C31C01-9309-4538-9B84-3AD4FD8B5E6A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932105-1CA2-42F0-8EAD-4483723E89D7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51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rixinnovation3.sciencesconf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milie.lehanneur@gerondif.org" TargetMode="External"/><Relationship Id="rId2" Type="http://schemas.openxmlformats.org/officeDocument/2006/relationships/hyperlink" Target="mailto:camille.mairesse@gerondif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AAD637F-0DB4-4263-B3AD-C80FBC13CE18}"/>
              </a:ext>
            </a:extLst>
          </p:cNvPr>
          <p:cNvSpPr txBox="1">
            <a:spLocks/>
          </p:cNvSpPr>
          <p:nvPr/>
        </p:nvSpPr>
        <p:spPr>
          <a:xfrm>
            <a:off x="1177687" y="616480"/>
            <a:ext cx="4608512" cy="2251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Foire aux Questions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28DC013-6EA4-4172-9B11-0A6762AA19E4}"/>
              </a:ext>
            </a:extLst>
          </p:cNvPr>
          <p:cNvSpPr txBox="1">
            <a:spLocks/>
          </p:cNvSpPr>
          <p:nvPr/>
        </p:nvSpPr>
        <p:spPr>
          <a:xfrm>
            <a:off x="-67228" y="2129710"/>
            <a:ext cx="7098342" cy="3255525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340" marR="279400" algn="ctr">
              <a:lnSpc>
                <a:spcPct val="150000"/>
              </a:lnSpc>
              <a:spcAft>
                <a:spcPts val="800"/>
              </a:spcAft>
            </a:pPr>
            <a:r>
              <a:rPr lang="fr-FR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endParaRPr lang="fr-FR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0" marR="884555" algn="ctr">
              <a:lnSpc>
                <a:spcPct val="150000"/>
              </a:lnSpc>
              <a:spcAft>
                <a:spcPts val="800"/>
              </a:spcAft>
            </a:pPr>
            <a:r>
              <a:rPr lang="fr-FR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Valoriser les établissements gériatriques à but non lucratif par l’acquisition de </a:t>
            </a:r>
            <a:r>
              <a:rPr lang="fr-FR" sz="1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gérontechnologies</a:t>
            </a:r>
            <a:r>
              <a:rPr lang="fr-FR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Ile-de-France et en Belgique »</a:t>
            </a:r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pied de page 11">
            <a:extLst>
              <a:ext uri="{FF2B5EF4-FFF2-40B4-BE49-F238E27FC236}">
                <a16:creationId xmlns:a16="http://schemas.microsoft.com/office/drawing/2014/main" id="{4D664787-BB9B-4972-98BE-FBD017474FDC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78FFE752-9699-4BBC-BF67-68ED4D28B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106" y="410593"/>
            <a:ext cx="2512381" cy="301840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AEEC610-C2F4-8EAA-D9E0-931D9473D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28" y="3757472"/>
            <a:ext cx="3310135" cy="160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75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B048452-DC24-4B38-87C1-0110347FBF92}"/>
              </a:ext>
            </a:extLst>
          </p:cNvPr>
          <p:cNvSpPr txBox="1"/>
          <p:nvPr/>
        </p:nvSpPr>
        <p:spPr>
          <a:xfrm>
            <a:off x="1775520" y="2055159"/>
            <a:ext cx="8568952" cy="523220"/>
          </a:xfrm>
          <a:prstGeom prst="rect">
            <a:avLst/>
          </a:prstGeom>
          <a:solidFill>
            <a:srgbClr val="F9D98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Arial" panose="020B0604020202020204" pitchFamily="34" charset="0"/>
              </a:rPr>
              <a:t>Il convient de bien prendre connaissance du texte du </a:t>
            </a:r>
            <a:r>
              <a:rPr lang="fr-FR" sz="1400" b="1" dirty="0">
                <a:latin typeface="Calibri" panose="020F0502020204030204" pitchFamily="34" charset="0"/>
                <a:cs typeface="Arial" panose="020B0604020202020204" pitchFamily="34" charset="0"/>
              </a:rPr>
              <a:t>Prix de l’Innovation du Fonds de l’Union Belge 2025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cs typeface="Arial" panose="020B0604020202020204" pitchFamily="34" charset="0"/>
              </a:rPr>
              <a:t>avant de consulter la Foire aux Questions</a:t>
            </a:r>
          </a:p>
        </p:txBody>
      </p:sp>
      <p:graphicFrame>
        <p:nvGraphicFramePr>
          <p:cNvPr id="4" name="Tableau 8">
            <a:extLst>
              <a:ext uri="{FF2B5EF4-FFF2-40B4-BE49-F238E27FC236}">
                <a16:creationId xmlns:a16="http://schemas.microsoft.com/office/drawing/2014/main" id="{B2C0EA04-3F06-4CE0-9074-E5FAF2CF6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26721"/>
              </p:ext>
            </p:extLst>
          </p:nvPr>
        </p:nvGraphicFramePr>
        <p:xfrm>
          <a:off x="1847529" y="3284985"/>
          <a:ext cx="8424935" cy="1365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2172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97109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45654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354713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Quelle que soit leur forme juridique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 statut doit être 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public ou privé à but non lucratif </a:t>
                      </a:r>
                      <a:endParaRPr lang="fr-FR" sz="12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17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Quelle que soit leur localisation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La structure bénéficiant de la demande d’équipement doit se situer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en Ile-de-France ou en Belgique.</a:t>
                      </a:r>
                    </a:p>
                    <a:p>
                      <a:endParaRPr lang="fr-FR" sz="12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44835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76142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7E3C421-DA85-4636-B742-24C6952B6C18}"/>
              </a:ext>
            </a:extLst>
          </p:cNvPr>
          <p:cNvSpPr txBox="1"/>
          <p:nvPr/>
        </p:nvSpPr>
        <p:spPr>
          <a:xfrm>
            <a:off x="1919537" y="2585024"/>
            <a:ext cx="73950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Eligibilité</a:t>
            </a:r>
            <a:endParaRPr lang="fr-FR" sz="1500" dirty="0">
              <a:solidFill>
                <a:srgbClr val="FF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85A789-DE86-4393-8C77-6AA11B1525F4}"/>
              </a:ext>
            </a:extLst>
          </p:cNvPr>
          <p:cNvSpPr txBox="1"/>
          <p:nvPr/>
        </p:nvSpPr>
        <p:spPr>
          <a:xfrm>
            <a:off x="1919537" y="2885271"/>
            <a:ext cx="739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  <a:latin typeface="Calibri" panose="020F0502020204030204" pitchFamily="34" charset="0"/>
              </a:rPr>
              <a:t>Toutes les structures sont-elles éligibles?</a:t>
            </a:r>
            <a:endParaRPr lang="fr-FR" sz="14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au 8">
            <a:extLst>
              <a:ext uri="{FF2B5EF4-FFF2-40B4-BE49-F238E27FC236}">
                <a16:creationId xmlns:a16="http://schemas.microsoft.com/office/drawing/2014/main" id="{8EF5A0D0-48A1-4DBC-B90C-E5073ECF1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63569"/>
              </p:ext>
            </p:extLst>
          </p:nvPr>
        </p:nvGraphicFramePr>
        <p:xfrm>
          <a:off x="1847529" y="4281781"/>
          <a:ext cx="8424935" cy="1840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2172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97109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45654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54509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Le siège peut-il est porteur d’une demande ? 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8953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 siège d’un groupe d’établissements situé en Ile-de-France :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953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sera éligible : 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la demande d’équipement est destinée à lui-même ou à un de ses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établissements situés en Ile-de-France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953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sera pas éligible : 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la demande d’équipement concerne au moins un de ses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établissements localisés hors Ile-de-France.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174077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CDB80F2F-0617-4855-9791-A023866821A5}"/>
              </a:ext>
            </a:extLst>
          </p:cNvPr>
          <p:cNvSpPr txBox="1"/>
          <p:nvPr/>
        </p:nvSpPr>
        <p:spPr>
          <a:xfrm>
            <a:off x="2398463" y="1649931"/>
            <a:ext cx="73950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Foire aux questions</a:t>
            </a:r>
            <a:endParaRPr lang="fr-FR" sz="1500" dirty="0">
              <a:solidFill>
                <a:srgbClr val="FF0000"/>
              </a:solidFill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B0910CD-AF80-4AB7-8A15-BE09ED06F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297" y="0"/>
            <a:ext cx="1802703" cy="2201662"/>
          </a:xfrm>
          <a:prstGeom prst="rect">
            <a:avLst/>
          </a:prstGeom>
        </p:spPr>
      </p:pic>
      <p:pic>
        <p:nvPicPr>
          <p:cNvPr id="7" name="Image 6" descr="Une image contenant Graphiqu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0352ADC3-56CB-8F5C-3BC1-8DA961180D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22559"/>
          <a:stretch/>
        </p:blipFill>
        <p:spPr>
          <a:xfrm>
            <a:off x="110292" y="72451"/>
            <a:ext cx="2211713" cy="67126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DA6859A-C7BF-76B4-A235-E8F073D8FF68}"/>
              </a:ext>
            </a:extLst>
          </p:cNvPr>
          <p:cNvSpPr txBox="1">
            <a:spLocks/>
          </p:cNvSpPr>
          <p:nvPr/>
        </p:nvSpPr>
        <p:spPr>
          <a:xfrm>
            <a:off x="2205910" y="828810"/>
            <a:ext cx="7780176" cy="544041"/>
          </a:xfrm>
          <a:prstGeom prst="rect">
            <a:avLst/>
          </a:prstGeom>
          <a:solidFill>
            <a:srgbClr val="F5C04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1B4171"/>
                </a:solidFill>
                <a:latin typeface="Arial"/>
                <a:ea typeface="+mj-ea"/>
                <a:cs typeface="Aria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8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br>
              <a:rPr lang="fr-FR" sz="8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8800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11">
            <a:extLst>
              <a:ext uri="{FF2B5EF4-FFF2-40B4-BE49-F238E27FC236}">
                <a16:creationId xmlns:a16="http://schemas.microsoft.com/office/drawing/2014/main" id="{82722D56-46CA-967F-FF86-D9DC2ADED28D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</p:spTree>
    <p:extLst>
      <p:ext uri="{BB962C8B-B14F-4D97-AF65-F5344CB8AC3E}">
        <p14:creationId xmlns:p14="http://schemas.microsoft.com/office/powerpoint/2010/main" val="1901930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8">
            <a:extLst>
              <a:ext uri="{FF2B5EF4-FFF2-40B4-BE49-F238E27FC236}">
                <a16:creationId xmlns:a16="http://schemas.microsoft.com/office/drawing/2014/main" id="{FC796C3D-DCD3-4BCE-9657-91F1E42E5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53716"/>
              </p:ext>
            </p:extLst>
          </p:nvPr>
        </p:nvGraphicFramePr>
        <p:xfrm>
          <a:off x="1995383" y="1982361"/>
          <a:ext cx="838993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6875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94628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28432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511272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Les demandes d’acquisition de gérontechnologies non adaptées aux personnes âgées sont-elles éligibles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Les gérontechnologies doivent être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destinées aux personnes âgées et/ou aux professionnels de santé et de l’accompagnement des personnes âgées 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au sein d’un établissement ou d’un service.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74077"/>
                  </a:ext>
                </a:extLst>
              </a:tr>
              <a:tr h="511272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Les projets déposés par des industriels développant et/ou commercialisant des solutions technologiques, sont-ils éligibles ? 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Calibri" panose="020F0502020204030204" pitchFamily="34" charset="0"/>
                        </a:rPr>
                        <a:t>Le Prix du Fonds de l’Union Belge s’adresse à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des établissements du secteur sanitaire ou médico-social </a:t>
                      </a:r>
                      <a:r>
                        <a:rPr lang="fr-FR" sz="1200" b="0" dirty="0">
                          <a:latin typeface="Calibri" panose="020F0502020204030204" pitchFamily="34" charset="0"/>
                        </a:rPr>
                        <a:t>recevant une population gériatrique.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48353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FADD40E8-0EE2-4FB8-804D-535190A909F2}"/>
              </a:ext>
            </a:extLst>
          </p:cNvPr>
          <p:cNvSpPr txBox="1"/>
          <p:nvPr/>
        </p:nvSpPr>
        <p:spPr>
          <a:xfrm>
            <a:off x="1956055" y="1520499"/>
            <a:ext cx="8429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Demande d’acquisitions de </a:t>
            </a:r>
            <a:r>
              <a:rPr lang="fr-FR" sz="15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gérontechnologies</a:t>
            </a:r>
            <a:endParaRPr lang="fr-FR" sz="15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8AB5553-5F06-4A85-A6EE-E94978973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297" y="0"/>
            <a:ext cx="1802703" cy="2201662"/>
          </a:xfrm>
          <a:prstGeom prst="rect">
            <a:avLst/>
          </a:prstGeom>
        </p:spPr>
      </p:pic>
      <p:pic>
        <p:nvPicPr>
          <p:cNvPr id="8" name="Image 7" descr="Une image contenant Graphiqu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F6DACD5D-A800-75A9-6CE6-6FBC9A4AEC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22559"/>
          <a:stretch/>
        </p:blipFill>
        <p:spPr>
          <a:xfrm>
            <a:off x="110292" y="72451"/>
            <a:ext cx="2211713" cy="67126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3F093CE-3581-6360-92A5-11E0FB3C8BC4}"/>
              </a:ext>
            </a:extLst>
          </p:cNvPr>
          <p:cNvSpPr txBox="1">
            <a:spLocks/>
          </p:cNvSpPr>
          <p:nvPr/>
        </p:nvSpPr>
        <p:spPr>
          <a:xfrm>
            <a:off x="2205910" y="828810"/>
            <a:ext cx="7780176" cy="544041"/>
          </a:xfrm>
          <a:prstGeom prst="rect">
            <a:avLst/>
          </a:prstGeom>
          <a:solidFill>
            <a:srgbClr val="F5C04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1B4171"/>
                </a:solidFill>
                <a:latin typeface="Arial"/>
                <a:ea typeface="+mj-ea"/>
                <a:cs typeface="Aria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8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br>
              <a:rPr lang="fr-FR" sz="8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8800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11">
            <a:extLst>
              <a:ext uri="{FF2B5EF4-FFF2-40B4-BE49-F238E27FC236}">
                <a16:creationId xmlns:a16="http://schemas.microsoft.com/office/drawing/2014/main" id="{12753E8A-FF1D-BFBC-4A0B-F00B295400DB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1012E4-E252-4CAD-B1C8-B9FB74FE4F78}"/>
              </a:ext>
            </a:extLst>
          </p:cNvPr>
          <p:cNvSpPr txBox="1"/>
          <p:nvPr/>
        </p:nvSpPr>
        <p:spPr>
          <a:xfrm>
            <a:off x="1983298" y="3720153"/>
            <a:ext cx="73950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Financement des demandes d’acquisitions</a:t>
            </a:r>
            <a:endParaRPr lang="fr-FR" sz="1500" b="1" dirty="0">
              <a:solidFill>
                <a:srgbClr val="FF0000"/>
              </a:solidFill>
            </a:endParaRPr>
          </a:p>
          <a:p>
            <a:endParaRPr lang="fr-FR" sz="15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6CB99DC-66A4-4970-88A6-B641830D2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05676"/>
              </p:ext>
            </p:extLst>
          </p:nvPr>
        </p:nvGraphicFramePr>
        <p:xfrm>
          <a:off x="1983298" y="4274151"/>
          <a:ext cx="8424935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2172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97109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45654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314568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La subvention pour le financement des équipements peut-elle être versée avant l’acquisition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 prix sera versé sur la base de la facture d’achat. L’organisme à l’origine de la demande devra </a:t>
                      </a:r>
                      <a:r>
                        <a:rPr lang="fr-FR" sz="1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donc 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avancer la somme totale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de l’acquisition.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26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Quel est le montant de l’aide financière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L’aide financière peut s’élever au 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maximum à 7 000 euros.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761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83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2F09904-A348-4E97-AAD1-54E357A859F8}"/>
              </a:ext>
            </a:extLst>
          </p:cNvPr>
          <p:cNvSpPr txBox="1"/>
          <p:nvPr/>
        </p:nvSpPr>
        <p:spPr>
          <a:xfrm>
            <a:off x="1917981" y="1480801"/>
            <a:ext cx="73950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Modalités du dépôt de candidature et contenu du dossier</a:t>
            </a:r>
            <a:endParaRPr lang="fr-FR" sz="15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8">
            <a:extLst>
              <a:ext uri="{FF2B5EF4-FFF2-40B4-BE49-F238E27FC236}">
                <a16:creationId xmlns:a16="http://schemas.microsoft.com/office/drawing/2014/main" id="{AD6DF877-7D4C-48A7-8AF2-243A022DC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44811"/>
              </p:ext>
            </p:extLst>
          </p:nvPr>
        </p:nvGraphicFramePr>
        <p:xfrm>
          <a:off x="1922308" y="1984856"/>
          <a:ext cx="8424935" cy="357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1645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37636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45654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Comment déposer un dossier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Vous devez d’abord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créer un compte sur la plateforme </a:t>
                      </a:r>
                      <a:r>
                        <a:rPr lang="fr-FR" sz="1200" dirty="0">
                          <a:latin typeface="Calibri" panose="020F0502020204030204" pitchFamily="34" charset="0"/>
                          <a:hlinkClick r:id="rId2"/>
                        </a:rPr>
                        <a:t>https://prixinnovation4.sciencesconf.org/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 (onglet inscription) puis vous pourrez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accéder à l’onglet « soumission d’un dépôt de candidature 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31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Qui doit déposer le dossier de candidature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latin typeface="Calibri" panose="020F0502020204030204" pitchFamily="34" charset="0"/>
                        </a:rPr>
                        <a:t>La structure faisant la demande d’acquisition. </a:t>
                      </a:r>
                    </a:p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Si c’est le siège d’une organisation qui dépose le dossier de candidature, il est demandé d’indiquer la liste précise des établissements franciliens qui pourront accueillir les équipements.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17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Quelles sont les pièces demandées pour le dépôt du dossier?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Les pièces demandées dans le cadre d’une candidature à l’appel à candidatures équipements sont:</a:t>
                      </a:r>
                    </a:p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Le dossier de candidature 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complété ;</a:t>
                      </a:r>
                    </a:p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les devis ou factures 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pour les équipements demandés;</a:t>
                      </a:r>
                    </a:p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Le RIB de la structure 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devant percevoir la subvention;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44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Où trouver les modèles des pièces à remplir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Sur la plateforme </a:t>
                      </a:r>
                      <a:r>
                        <a:rPr lang="fr-FR" sz="1200" dirty="0">
                          <a:latin typeface="Calibri" panose="020F0502020204030204" pitchFamily="34" charset="0"/>
                          <a:hlinkClick r:id="rId2"/>
                        </a:rPr>
                        <a:t>https://prixinnovation4.sciencesconf.org/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 </a:t>
                      </a:r>
                      <a:endParaRPr lang="fr-FR" sz="1200" dirty="0"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930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Où déposer le dossier complet et l’ensemble des pièces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Calibri" panose="020F0502020204030204" pitchFamily="34" charset="0"/>
                        </a:rPr>
                        <a:t>Sur la plateforme </a:t>
                      </a:r>
                      <a:r>
                        <a:rPr lang="fr-FR" sz="1200" dirty="0">
                          <a:latin typeface="Calibri" panose="020F0502020204030204" pitchFamily="34" charset="0"/>
                          <a:hlinkClick r:id="rId2"/>
                        </a:rPr>
                        <a:t>https://prixinnovation4.sciencesconf.org/</a:t>
                      </a:r>
                      <a:r>
                        <a:rPr lang="fr-FR" sz="1200" dirty="0">
                          <a:latin typeface="Calibri" panose="020F0502020204030204" pitchFamily="34" charset="0"/>
                        </a:rPr>
                        <a:t> </a:t>
                      </a:r>
                      <a:endParaRPr lang="fr-FR" sz="1200" dirty="0"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761422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1DA05754-4D79-4E60-AAAF-528D81130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9297" y="0"/>
            <a:ext cx="1802703" cy="2201662"/>
          </a:xfrm>
          <a:prstGeom prst="rect">
            <a:avLst/>
          </a:prstGeom>
        </p:spPr>
      </p:pic>
      <p:pic>
        <p:nvPicPr>
          <p:cNvPr id="9" name="Image 8" descr="Une image contenant Graphiqu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F37CFE6C-0872-60DC-2EDF-EBD3C403729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22559"/>
          <a:stretch/>
        </p:blipFill>
        <p:spPr>
          <a:xfrm>
            <a:off x="110292" y="72451"/>
            <a:ext cx="2211713" cy="671265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CA9CAEB2-438F-8D3E-A045-37551C882247}"/>
              </a:ext>
            </a:extLst>
          </p:cNvPr>
          <p:cNvSpPr txBox="1">
            <a:spLocks/>
          </p:cNvSpPr>
          <p:nvPr/>
        </p:nvSpPr>
        <p:spPr>
          <a:xfrm>
            <a:off x="2205910" y="828810"/>
            <a:ext cx="7780176" cy="544041"/>
          </a:xfrm>
          <a:prstGeom prst="rect">
            <a:avLst/>
          </a:prstGeom>
          <a:solidFill>
            <a:srgbClr val="F5C04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1B4171"/>
                </a:solidFill>
                <a:latin typeface="Arial"/>
                <a:ea typeface="+mj-ea"/>
                <a:cs typeface="Aria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8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br>
              <a:rPr lang="fr-FR" sz="8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8800" dirty="0">
              <a:solidFill>
                <a:schemeClr val="tx1"/>
              </a:solidFill>
            </a:endParaRPr>
          </a:p>
        </p:txBody>
      </p:sp>
      <p:sp>
        <p:nvSpPr>
          <p:cNvPr id="6" name="Espace réservé du pied de page 11">
            <a:extLst>
              <a:ext uri="{FF2B5EF4-FFF2-40B4-BE49-F238E27FC236}">
                <a16:creationId xmlns:a16="http://schemas.microsoft.com/office/drawing/2014/main" id="{9414DD17-45A4-E32B-4D88-D3FF592E70CB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</p:spTree>
    <p:extLst>
      <p:ext uri="{BB962C8B-B14F-4D97-AF65-F5344CB8AC3E}">
        <p14:creationId xmlns:p14="http://schemas.microsoft.com/office/powerpoint/2010/main" val="391053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21012E4-E252-4CAD-B1C8-B9FB74FE4F78}"/>
              </a:ext>
            </a:extLst>
          </p:cNvPr>
          <p:cNvSpPr txBox="1"/>
          <p:nvPr/>
        </p:nvSpPr>
        <p:spPr>
          <a:xfrm>
            <a:off x="1917981" y="1480801"/>
            <a:ext cx="73950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Modalités du dépôt de candidature et contenu du dossier</a:t>
            </a:r>
            <a:endParaRPr lang="fr-FR" sz="15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8">
            <a:extLst>
              <a:ext uri="{FF2B5EF4-FFF2-40B4-BE49-F238E27FC236}">
                <a16:creationId xmlns:a16="http://schemas.microsoft.com/office/drawing/2014/main" id="{34C1DEDC-54A4-40A9-A510-7B3A3B798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62744"/>
              </p:ext>
            </p:extLst>
          </p:nvPr>
        </p:nvGraphicFramePr>
        <p:xfrm>
          <a:off x="1922308" y="1984856"/>
          <a:ext cx="8424935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1645">
                  <a:extLst>
                    <a:ext uri="{9D8B030D-6E8A-4147-A177-3AD203B41FA5}">
                      <a16:colId xmlns:a16="http://schemas.microsoft.com/office/drawing/2014/main" val="4191312407"/>
                    </a:ext>
                  </a:extLst>
                </a:gridCol>
                <a:gridCol w="537636">
                  <a:extLst>
                    <a:ext uri="{9D8B030D-6E8A-4147-A177-3AD203B41FA5}">
                      <a16:colId xmlns:a16="http://schemas.microsoft.com/office/drawing/2014/main" val="2521319663"/>
                    </a:ext>
                  </a:extLst>
                </a:gridCol>
                <a:gridCol w="4145654">
                  <a:extLst>
                    <a:ext uri="{9D8B030D-6E8A-4147-A177-3AD203B41FA5}">
                      <a16:colId xmlns:a16="http://schemas.microsoft.com/office/drawing/2014/main" val="845559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Lors du dépôt de dossier, une demande d’affiliation est demandée. Que faire ?</a:t>
                      </a: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Calibri" panose="020F0502020204030204" pitchFamily="34" charset="0"/>
                        </a:rPr>
                        <a:t>Si vous n’avez pas d’affiliation indiquez « je n’ai pas de tutelle », </a:t>
                      </a:r>
                      <a:r>
                        <a:rPr lang="fr-FR" sz="1200" b="1" dirty="0">
                          <a:latin typeface="Calibri" panose="020F0502020204030204" pitchFamily="34" charset="0"/>
                        </a:rPr>
                        <a:t>cela n’aura pas d’impact sur votre candidature.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761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Comment modifier votre dossier de candidature et ajouter/modifier les pièces déposées ? 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BE6B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Pour modifier le dépôt, aller dans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l’onglet « Mes projets soumis »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et cliquer sur le petit crayon à droite de votre dépôt. Vous pourrez alors apporter des modifications à votre dossier.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278708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B2A1B94D-614C-41A1-8F4E-70A5C6015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297" y="0"/>
            <a:ext cx="1802703" cy="2201662"/>
          </a:xfrm>
          <a:prstGeom prst="rect">
            <a:avLst/>
          </a:prstGeom>
        </p:spPr>
      </p:pic>
      <p:pic>
        <p:nvPicPr>
          <p:cNvPr id="8" name="Image 7" descr="Une image contenant Graphiqu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38CD3D57-CD55-E3BE-93B4-3C2004ABCE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22559"/>
          <a:stretch/>
        </p:blipFill>
        <p:spPr>
          <a:xfrm>
            <a:off x="110292" y="72451"/>
            <a:ext cx="2211713" cy="671265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F5484ADA-5625-5489-6BAE-43D81A4DB651}"/>
              </a:ext>
            </a:extLst>
          </p:cNvPr>
          <p:cNvSpPr txBox="1">
            <a:spLocks/>
          </p:cNvSpPr>
          <p:nvPr/>
        </p:nvSpPr>
        <p:spPr>
          <a:xfrm>
            <a:off x="2205910" y="828810"/>
            <a:ext cx="7780176" cy="544041"/>
          </a:xfrm>
          <a:prstGeom prst="rect">
            <a:avLst/>
          </a:prstGeom>
          <a:solidFill>
            <a:srgbClr val="F5C04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1B4171"/>
                </a:solidFill>
                <a:latin typeface="Arial"/>
                <a:ea typeface="+mj-ea"/>
                <a:cs typeface="Aria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8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br>
              <a:rPr lang="fr-FR" sz="8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8800" dirty="0">
              <a:solidFill>
                <a:schemeClr val="tx1"/>
              </a:solidFill>
            </a:endParaRPr>
          </a:p>
        </p:txBody>
      </p:sp>
      <p:sp>
        <p:nvSpPr>
          <p:cNvPr id="6" name="Espace réservé du pied de page 11">
            <a:extLst>
              <a:ext uri="{FF2B5EF4-FFF2-40B4-BE49-F238E27FC236}">
                <a16:creationId xmlns:a16="http://schemas.microsoft.com/office/drawing/2014/main" id="{34AF90C4-0827-BF29-3DD0-6974479DD16F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</p:spTree>
    <p:extLst>
      <p:ext uri="{BB962C8B-B14F-4D97-AF65-F5344CB8AC3E}">
        <p14:creationId xmlns:p14="http://schemas.microsoft.com/office/powerpoint/2010/main" val="382970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40567-34EE-4E4C-92C2-F66E2D67EDE0}"/>
              </a:ext>
            </a:extLst>
          </p:cNvPr>
          <p:cNvSpPr txBox="1">
            <a:spLocks/>
          </p:cNvSpPr>
          <p:nvPr/>
        </p:nvSpPr>
        <p:spPr>
          <a:xfrm>
            <a:off x="2205910" y="828810"/>
            <a:ext cx="7780176" cy="544041"/>
          </a:xfrm>
          <a:prstGeom prst="rect">
            <a:avLst/>
          </a:prstGeom>
          <a:solidFill>
            <a:srgbClr val="F5C040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1B4171"/>
                </a:solidFill>
                <a:latin typeface="Arial"/>
                <a:ea typeface="+mj-ea"/>
                <a:cs typeface="Aria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8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de l’Innovation du Fonds de l’Union Belge 2025</a:t>
            </a:r>
            <a:br>
              <a:rPr lang="fr-FR" sz="8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8800" dirty="0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AA7C7A-34EF-4B5D-B691-BF58B06D5CE5}"/>
              </a:ext>
            </a:extLst>
          </p:cNvPr>
          <p:cNvSpPr txBox="1"/>
          <p:nvPr/>
        </p:nvSpPr>
        <p:spPr>
          <a:xfrm>
            <a:off x="2398463" y="1649930"/>
            <a:ext cx="7395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CONTACT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044D0E-EB97-49B1-868C-25A0AB94CDC0}"/>
              </a:ext>
            </a:extLst>
          </p:cNvPr>
          <p:cNvSpPr txBox="1"/>
          <p:nvPr/>
        </p:nvSpPr>
        <p:spPr>
          <a:xfrm>
            <a:off x="2473186" y="2344481"/>
            <a:ext cx="7245625" cy="2938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9535" algn="ctr">
              <a:lnSpc>
                <a:spcPct val="115000"/>
              </a:lnSpc>
            </a:pPr>
            <a:r>
              <a:rPr lang="fr-FR" sz="1800" b="1" dirty="0">
                <a:effectLst/>
                <a:latin typeface="Calibri" panose="020F0502020204030204" pitchFamily="34" charset="0"/>
                <a:ea typeface="Arial MT"/>
                <a:cs typeface="Arial MT"/>
              </a:rPr>
              <a:t>Camille Mairesse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Déléguée Générale Adjointe Développement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rial MT"/>
                <a:cs typeface="Arial MT"/>
                <a:hlinkClick r:id="rId2"/>
              </a:rPr>
              <a:t>camille.mairesse@gerondif.org</a:t>
            </a: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 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01 85 78 10 10 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 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b="1" dirty="0">
                <a:effectLst/>
                <a:latin typeface="Calibri" panose="020F0502020204030204" pitchFamily="34" charset="0"/>
                <a:ea typeface="Arial MT"/>
                <a:cs typeface="Arial MT"/>
              </a:rPr>
              <a:t>Emilie </a:t>
            </a:r>
            <a:r>
              <a:rPr lang="fr-FR" sz="1800" b="1" dirty="0" err="1">
                <a:effectLst/>
                <a:latin typeface="Calibri" panose="020F0502020204030204" pitchFamily="34" charset="0"/>
                <a:ea typeface="Arial MT"/>
                <a:cs typeface="Arial MT"/>
              </a:rPr>
              <a:t>Lehanneur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Chargée de mission innovation technologique et silver économie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rial MT"/>
                <a:cs typeface="Arial MT"/>
                <a:hlinkClick r:id="rId3"/>
              </a:rPr>
              <a:t>emilie.lehanneur@gerondif.org</a:t>
            </a: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 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  <a:p>
            <a:pPr marR="89535" algn="ctr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Arial MT"/>
                <a:cs typeface="Arial MT"/>
              </a:rPr>
              <a:t>01 85 73 73 22</a:t>
            </a:r>
            <a:endParaRPr lang="fr-FR" sz="1800" dirty="0">
              <a:effectLst/>
              <a:latin typeface="Arial MT"/>
              <a:ea typeface="Arial MT"/>
              <a:cs typeface="Arial MT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D7B0924-BD5C-4B16-9350-DAC51BBBB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297" y="0"/>
            <a:ext cx="1802703" cy="2201662"/>
          </a:xfrm>
          <a:prstGeom prst="rect">
            <a:avLst/>
          </a:prstGeom>
        </p:spPr>
      </p:pic>
      <p:pic>
        <p:nvPicPr>
          <p:cNvPr id="9" name="Image 8" descr="Une image contenant Graphiqu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B8335DFF-52D7-8576-4AFE-6833603DEAF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22559"/>
          <a:stretch/>
        </p:blipFill>
        <p:spPr>
          <a:xfrm>
            <a:off x="110292" y="72451"/>
            <a:ext cx="2211713" cy="671265"/>
          </a:xfrm>
          <a:prstGeom prst="rect">
            <a:avLst/>
          </a:prstGeom>
        </p:spPr>
      </p:pic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1EAF392D-1BF3-CF01-754E-2E812D983AA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Prix de l’Innovation du Fonds de l’Union Belge 2025 - FAQ</a:t>
            </a:r>
          </a:p>
        </p:txBody>
      </p:sp>
    </p:spTree>
    <p:extLst>
      <p:ext uri="{BB962C8B-B14F-4D97-AF65-F5344CB8AC3E}">
        <p14:creationId xmlns:p14="http://schemas.microsoft.com/office/powerpoint/2010/main" val="90127081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759</Words>
  <Application>Microsoft Office PowerPoint</Application>
  <PresentationFormat>Grand écran</PresentationFormat>
  <Paragraphs>78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Arial MT</vt:lpstr>
      <vt:lpstr>Calibri</vt:lpstr>
      <vt:lpstr>Calibri Light</vt:lpstr>
      <vt:lpstr>Rétrospective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BOUSSAROQUE</dc:creator>
  <cp:lastModifiedBy>Emilie LEHANNEUR</cp:lastModifiedBy>
  <cp:revision>17</cp:revision>
  <dcterms:created xsi:type="dcterms:W3CDTF">2022-02-17T15:38:34Z</dcterms:created>
  <dcterms:modified xsi:type="dcterms:W3CDTF">2025-03-10T11:25:01Z</dcterms:modified>
</cp:coreProperties>
</file>